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258AD0A2-EACB-44A9-89D1-1C9B094A3B75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F0BC9C1-10D7-4A70-B5A1-D160BC046B1E}" type="slidenum">
              <a:t>&lt;#&gt;</a:t>
            </a:fld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A80C83E9-56F4-43C9-A828-BD0E4C8FCC3A}" type="slidenum">
              <a:t>&lt;#&gt;</a:t>
            </a:fld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7CD3EBF4-3BF1-42F9-89B5-10436C012D67}" type="slidenum">
              <a:t>&lt;#&gt;</a:t>
            </a:fld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9FB2347B-B43A-46A8-BBD3-9874DBA346EF}" type="slidenum">
              <a:t>&lt;#&gt;</a:t>
            </a:fld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8C29810-3032-42D7-8F84-20D9177240E1}" type="slidenum">
              <a:t>&lt;#&gt;</a:t>
            </a:fld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1DCD92E-1C2E-4E1A-9C81-2E722438698D}" type="slidenum">
              <a:t>&lt;#&gt;</a:t>
            </a:fld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18AD74F-0CA1-4232-9778-E0310567A85B}" type="slidenum">
              <a:t>&lt;#&gt;</a:t>
            </a:fld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49CB836-1D8A-4750-97CA-A21633FB39A4}" type="slidenum">
              <a:t>&lt;#&gt;</a:t>
            </a:fld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74CF039-FB26-4AAE-915A-F7AC3A365498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172F61EB-75C1-4EA1-BCAA-B016EBD3E530}" type="slidenum">
              <a:t>&lt;#&gt;</a:t>
            </a:fld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ADDFCCC-8D83-4287-9266-5F25163ACFE5}" type="slidenum">
              <a:t>&lt;#&gt;</a:t>
            </a:fld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43776F4-BD36-449C-86C1-5C48C6E66C25}" type="slidenum">
              <a:t>&lt;#&gt;</a:t>
            </a:fld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91DF3A5-A1D0-42E8-8664-6508B8AD143F}" type="slidenum">
              <a:t>&lt;#&gt;</a:t>
            </a:fld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B957323-1800-4CF3-BCC6-64B6B8DD93FF}" type="slidenum">
              <a:t>&lt;#&gt;</a:t>
            </a:fld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29E104A-7C2E-4628-BD37-943A5D2956AE}" type="slidenum">
              <a:t>&lt;#&gt;</a:t>
            </a:fld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3F4B2DC-710C-40C8-8F20-5FAE22FEE4BA}" type="slidenum">
              <a:t>&lt;#&gt;</a:t>
            </a:fld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2B0CEEC-1662-41A1-9454-53A4189BB5AA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8B2D71E3-56AF-4548-AD09-43F31A7673CD}" type="slidenum">
              <a:t>&lt;#&gt;</a:t>
            </a:fld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611FE23A-AE91-4B03-90CE-4FA90ECFB10B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CDCF0686-BA16-4D35-833D-6FDC71E59488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8F97E866-4842-479B-AF65-C8BA8F03793A}" type="slidenum">
              <a:t>&lt;#&gt;</a:t>
            </a:fld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B3610C88-D3FA-49E6-8B56-945A5EA636D5}" type="slidenum">
              <a:t>&lt;#&gt;</a:t>
            </a:fld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0B977AF1-10BD-4DC7-8BAE-ADC5A24629FD}" type="slidenum">
              <a:t>&lt;#&gt;</a:t>
            </a:fld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36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sldNum" idx="1"/>
          </p:nvPr>
        </p:nvSpPr>
        <p:spPr>
          <a:xfrm>
            <a:off x="6555960" y="6247440"/>
            <a:ext cx="2128680" cy="47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495D33E-471D-4BB9-AF04-80AA069D786F}" type="slidenum"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5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8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8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26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1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92" name="PlaceHolder 1"/>
          <p:cNvSpPr>
            <a:spLocks noGrp="1"/>
          </p:cNvSpPr>
          <p:nvPr>
            <p:ph type="sldNum" idx="2"/>
          </p:nvPr>
        </p:nvSpPr>
        <p:spPr>
          <a:xfrm>
            <a:off x="6555960" y="6247440"/>
            <a:ext cx="2128680" cy="47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E715BD4-8B9C-4CDC-9186-D82D3AAD4455}" type="slidenum"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ectangle 1"/>
          <p:cNvSpPr/>
          <p:nvPr/>
        </p:nvSpPr>
        <p:spPr>
          <a:xfrm>
            <a:off x="0" y="312840"/>
            <a:ext cx="9142200" cy="6663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2" name="ZoneTexte 1"/>
          <p:cNvSpPr/>
          <p:nvPr/>
        </p:nvSpPr>
        <p:spPr>
          <a:xfrm>
            <a:off x="1627200" y="3009960"/>
            <a:ext cx="607248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 à plusieurs étapes.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Image 1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480" cy="1264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 flipH="1">
            <a:off x="0" y="34200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6" name=""/>
          <p:cNvSpPr/>
          <p:nvPr/>
        </p:nvSpPr>
        <p:spPr>
          <a:xfrm>
            <a:off x="604800" y="1161000"/>
            <a:ext cx="7624080" cy="16826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Dans le portefeuille, il y a 10 billets de 50 €. </a:t>
            </a: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d’argent me manque-t-il pour acheter un vélo à 509,95 € ?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540000" y="4017600"/>
            <a:ext cx="7738560" cy="21009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Dans le portefeuille, il y a 8 billets de 50 € et un billet de 5 €.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d’argent me manque-t-il pour acheter un vélo à 409,50 € ?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1" name="Image 3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142" name="Rectangle : coins arrondis 2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ZoneTexte 4"/>
          <p:cNvSpPr/>
          <p:nvPr/>
        </p:nvSpPr>
        <p:spPr>
          <a:xfrm>
            <a:off x="1187640" y="2552760"/>
            <a:ext cx="5995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Étape 1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: je cherche l’argent total dans le portefeuille.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ZoneTexte 5"/>
          <p:cNvSpPr/>
          <p:nvPr/>
        </p:nvSpPr>
        <p:spPr>
          <a:xfrm>
            <a:off x="1248840" y="3797280"/>
            <a:ext cx="597456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Étape 2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: je cherche l’écart entre la somme dans le portefeuille et la valeur du vélo.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ZoneTexte 14"/>
          <p:cNvSpPr/>
          <p:nvPr/>
        </p:nvSpPr>
        <p:spPr>
          <a:xfrm>
            <a:off x="444240" y="901080"/>
            <a:ext cx="54842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Etape 1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: je cherche l’argent total dans le portefeuille.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ZoneTexte 17"/>
          <p:cNvSpPr/>
          <p:nvPr/>
        </p:nvSpPr>
        <p:spPr>
          <a:xfrm>
            <a:off x="5609880" y="1585440"/>
            <a:ext cx="2645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10 × 50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ZoneTexte 18"/>
          <p:cNvSpPr/>
          <p:nvPr/>
        </p:nvSpPr>
        <p:spPr>
          <a:xfrm>
            <a:off x="7226280" y="1572120"/>
            <a:ext cx="10400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500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ZoneTexte 19"/>
          <p:cNvSpPr/>
          <p:nvPr/>
        </p:nvSpPr>
        <p:spPr>
          <a:xfrm>
            <a:off x="5324040" y="2318400"/>
            <a:ext cx="3486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500 euros.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"/>
          <p:cNvSpPr/>
          <p:nvPr/>
        </p:nvSpPr>
        <p:spPr>
          <a:xfrm>
            <a:off x="8065080" y="3610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7885080" y="360108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"/>
          <p:cNvSpPr/>
          <p:nvPr/>
        </p:nvSpPr>
        <p:spPr>
          <a:xfrm flipH="1">
            <a:off x="0" y="34207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4" name="ZoneTexte 20"/>
          <p:cNvSpPr/>
          <p:nvPr/>
        </p:nvSpPr>
        <p:spPr>
          <a:xfrm>
            <a:off x="259200" y="3825000"/>
            <a:ext cx="54842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Etape 1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: je cherche l’argent total dans le portefeuille.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ZoneTexte 21"/>
          <p:cNvSpPr/>
          <p:nvPr/>
        </p:nvSpPr>
        <p:spPr>
          <a:xfrm>
            <a:off x="5265360" y="4482720"/>
            <a:ext cx="22485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8 × 50 + 5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ZoneTexte 22"/>
          <p:cNvSpPr/>
          <p:nvPr/>
        </p:nvSpPr>
        <p:spPr>
          <a:xfrm>
            <a:off x="7331760" y="4496040"/>
            <a:ext cx="1465920" cy="577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400 + 5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ZoneTexte 23"/>
          <p:cNvSpPr/>
          <p:nvPr/>
        </p:nvSpPr>
        <p:spPr>
          <a:xfrm>
            <a:off x="5310360" y="5744880"/>
            <a:ext cx="3512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405 euros.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Accolade fermante 4"/>
          <p:cNvSpPr/>
          <p:nvPr/>
        </p:nvSpPr>
        <p:spPr>
          <a:xfrm flipV="1" rot="5400000">
            <a:off x="5619960" y="4570560"/>
            <a:ext cx="382680" cy="113040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59" name="ZoneTexte 25"/>
          <p:cNvSpPr/>
          <p:nvPr/>
        </p:nvSpPr>
        <p:spPr>
          <a:xfrm>
            <a:off x="5524920" y="5293440"/>
            <a:ext cx="10105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  <a:ea typeface="Calibri"/>
              </a:rPr>
              <a:t>400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ZoneTexte 24"/>
          <p:cNvSpPr/>
          <p:nvPr/>
        </p:nvSpPr>
        <p:spPr>
          <a:xfrm>
            <a:off x="444240" y="914400"/>
            <a:ext cx="79837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Étape 2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: je cherche l’écart entre la somme dans le portefeuille et la valeur du vélo.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ZoneTexte 26"/>
          <p:cNvSpPr/>
          <p:nvPr/>
        </p:nvSpPr>
        <p:spPr>
          <a:xfrm>
            <a:off x="437040" y="2022120"/>
            <a:ext cx="5186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509 € 95 centimes – 500 €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ZoneTexte 27"/>
          <p:cNvSpPr/>
          <p:nvPr/>
        </p:nvSpPr>
        <p:spPr>
          <a:xfrm>
            <a:off x="5103720" y="1997640"/>
            <a:ext cx="305856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9 € 95 centimes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ZoneTexte 28"/>
          <p:cNvSpPr/>
          <p:nvPr/>
        </p:nvSpPr>
        <p:spPr>
          <a:xfrm>
            <a:off x="495720" y="2596320"/>
            <a:ext cx="54338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me manque 9,95 €.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7" name=""/>
          <p:cNvSpPr/>
          <p:nvPr/>
        </p:nvSpPr>
        <p:spPr>
          <a:xfrm>
            <a:off x="8065440" y="36144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"/>
          <p:cNvSpPr/>
          <p:nvPr/>
        </p:nvSpPr>
        <p:spPr>
          <a:xfrm>
            <a:off x="7885440" y="360144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ZoneTexte 29"/>
          <p:cNvSpPr/>
          <p:nvPr/>
        </p:nvSpPr>
        <p:spPr>
          <a:xfrm>
            <a:off x="330840" y="3520440"/>
            <a:ext cx="75402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Étape 2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: je cherche l’écart entre la somme dans le portefeuille et la valeur du vélo.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ZoneTexte 30"/>
          <p:cNvSpPr/>
          <p:nvPr/>
        </p:nvSpPr>
        <p:spPr>
          <a:xfrm>
            <a:off x="423720" y="4812840"/>
            <a:ext cx="5194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409 € 50 centimes – 405 €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ZoneTexte 31"/>
          <p:cNvSpPr/>
          <p:nvPr/>
        </p:nvSpPr>
        <p:spPr>
          <a:xfrm>
            <a:off x="5309640" y="4815000"/>
            <a:ext cx="308916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4 € 50 centimes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ZoneTexte 32"/>
          <p:cNvSpPr/>
          <p:nvPr/>
        </p:nvSpPr>
        <p:spPr>
          <a:xfrm>
            <a:off x="733680" y="5505840"/>
            <a:ext cx="48823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me manque 4,50 €.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>
                <p:childTnLst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"/>
          <p:cNvSpPr/>
          <p:nvPr/>
        </p:nvSpPr>
        <p:spPr>
          <a:xfrm>
            <a:off x="463320" y="875160"/>
            <a:ext cx="8327520" cy="23936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Il y a deux salles au restaurant : une salle avec 34 places et une salle avec 38 places. La directrice veut un serveur pour 9 places. </a:t>
            </a: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de serveurs faut-il au total ?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75" name=""/>
          <p:cNvSpPr/>
          <p:nvPr/>
        </p:nvSpPr>
        <p:spPr>
          <a:xfrm flipH="1">
            <a:off x="0" y="34200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6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"/>
          <p:cNvSpPr/>
          <p:nvPr/>
        </p:nvSpPr>
        <p:spPr>
          <a:xfrm>
            <a:off x="540360" y="4123800"/>
            <a:ext cx="7738560" cy="21009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Il y a deux salles au restaurant : une salle avec 43 places et une salle avec 38 places. La directrice veut un serveur pour 9 places. </a:t>
            </a: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Combien de serveurs faut-il au total ?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0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181" name="Rectangle : coins arrondis 3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ZoneTexte 3"/>
          <p:cNvSpPr/>
          <p:nvPr/>
        </p:nvSpPr>
        <p:spPr>
          <a:xfrm>
            <a:off x="1187640" y="2552760"/>
            <a:ext cx="5995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Étape 1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: je cherche le nombre total de places.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ZoneTexte 6"/>
          <p:cNvSpPr/>
          <p:nvPr/>
        </p:nvSpPr>
        <p:spPr>
          <a:xfrm>
            <a:off x="1248840" y="3797280"/>
            <a:ext cx="59745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Étape 2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: je cherche le nombre de serveurs.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7" dur="indefinite" restart="never" nodeType="tmRoot">
          <p:childTnLst>
            <p:seq>
              <p:cTn id="58" dur="indefinite" nodeType="mainSeq">
                <p:childTnLst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ZoneTexte 10"/>
          <p:cNvSpPr/>
          <p:nvPr/>
        </p:nvSpPr>
        <p:spPr>
          <a:xfrm>
            <a:off x="444240" y="901080"/>
            <a:ext cx="807552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Etape 1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: je cherche le nombre total de places.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11"/>
          <p:cNvSpPr/>
          <p:nvPr/>
        </p:nvSpPr>
        <p:spPr>
          <a:xfrm>
            <a:off x="1455840" y="1969200"/>
            <a:ext cx="2645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34 + 38 =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ZoneTexte 12"/>
          <p:cNvSpPr/>
          <p:nvPr/>
        </p:nvSpPr>
        <p:spPr>
          <a:xfrm>
            <a:off x="3098880" y="1982160"/>
            <a:ext cx="10400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72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ZoneTexte 13"/>
          <p:cNvSpPr/>
          <p:nvPr/>
        </p:nvSpPr>
        <p:spPr>
          <a:xfrm>
            <a:off x="5324040" y="2318400"/>
            <a:ext cx="3486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72 places.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"/>
          <p:cNvSpPr/>
          <p:nvPr/>
        </p:nvSpPr>
        <p:spPr>
          <a:xfrm>
            <a:off x="8065080" y="36108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"/>
          <p:cNvSpPr/>
          <p:nvPr/>
        </p:nvSpPr>
        <p:spPr>
          <a:xfrm>
            <a:off x="7885080" y="360108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"/>
          <p:cNvSpPr/>
          <p:nvPr/>
        </p:nvSpPr>
        <p:spPr>
          <a:xfrm flipH="1">
            <a:off x="0" y="34207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93" name="ZoneTexte 15"/>
          <p:cNvSpPr/>
          <p:nvPr/>
        </p:nvSpPr>
        <p:spPr>
          <a:xfrm>
            <a:off x="259200" y="3825000"/>
            <a:ext cx="72288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Etape 1 </a:t>
            </a: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: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je cherche le nombre total de places.</a:t>
            </a:r>
            <a:r>
              <a:rPr b="0" lang="fr-FR" sz="1800" spc="-1" strike="noStrike">
                <a:solidFill>
                  <a:srgbClr val="0070c0"/>
                </a:solidFill>
                <a:latin typeface="Calibri"/>
                <a:ea typeface="DejaVu Sans"/>
              </a:rPr>
              <a:t> 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Accolade fermante 1"/>
          <p:cNvSpPr/>
          <p:nvPr/>
        </p:nvSpPr>
        <p:spPr>
          <a:xfrm rot="16200000">
            <a:off x="2392560" y="2096640"/>
            <a:ext cx="382680" cy="113040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95" name="ZoneTexte 2"/>
          <p:cNvSpPr/>
          <p:nvPr/>
        </p:nvSpPr>
        <p:spPr>
          <a:xfrm>
            <a:off x="1913400" y="2779920"/>
            <a:ext cx="132804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  <a:ea typeface="Calibri"/>
              </a:rPr>
              <a:t>+ 40 - 2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ZoneTexte 7"/>
          <p:cNvSpPr/>
          <p:nvPr/>
        </p:nvSpPr>
        <p:spPr>
          <a:xfrm>
            <a:off x="1165320" y="4879440"/>
            <a:ext cx="2645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43 + 38 =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ZoneTexte 8"/>
          <p:cNvSpPr/>
          <p:nvPr/>
        </p:nvSpPr>
        <p:spPr>
          <a:xfrm>
            <a:off x="2808360" y="4892400"/>
            <a:ext cx="104004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81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ZoneTexte 9"/>
          <p:cNvSpPr/>
          <p:nvPr/>
        </p:nvSpPr>
        <p:spPr>
          <a:xfrm>
            <a:off x="5033520" y="5228640"/>
            <a:ext cx="3486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81 places.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Accolade fermante 2"/>
          <p:cNvSpPr/>
          <p:nvPr/>
        </p:nvSpPr>
        <p:spPr>
          <a:xfrm rot="16200000">
            <a:off x="2102040" y="5006880"/>
            <a:ext cx="382680" cy="1130400"/>
          </a:xfrm>
          <a:prstGeom prst="rightBrace">
            <a:avLst>
              <a:gd name="adj1" fmla="val 39982"/>
              <a:gd name="adj2" fmla="val 50000"/>
            </a:avLst>
          </a:pr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00" name="ZoneTexte 16"/>
          <p:cNvSpPr/>
          <p:nvPr/>
        </p:nvSpPr>
        <p:spPr>
          <a:xfrm>
            <a:off x="1622880" y="5690160"/>
            <a:ext cx="132804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70c0"/>
                </a:solidFill>
                <a:latin typeface="Calibri"/>
                <a:ea typeface="Calibri"/>
              </a:rPr>
              <a:t>+ 40 - 2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9" dur="indefinite" restart="never" nodeType="tmRoot">
          <p:childTnLst>
            <p:seq>
              <p:cTn id="70" dur="indefinite" nodeType="mainSeq">
                <p:childTnLst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0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ZoneTexte 33"/>
          <p:cNvSpPr/>
          <p:nvPr/>
        </p:nvSpPr>
        <p:spPr>
          <a:xfrm>
            <a:off x="444240" y="914400"/>
            <a:ext cx="79837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Étape 2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: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je cherche le nombre de serveurs. (nombre de parts)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ZoneTexte 36"/>
          <p:cNvSpPr/>
          <p:nvPr/>
        </p:nvSpPr>
        <p:spPr>
          <a:xfrm>
            <a:off x="509040" y="2569680"/>
            <a:ext cx="54338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faut 8 serveurs.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6" name=""/>
          <p:cNvSpPr/>
          <p:nvPr/>
        </p:nvSpPr>
        <p:spPr>
          <a:xfrm>
            <a:off x="8065440" y="361440"/>
            <a:ext cx="107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"/>
          <p:cNvSpPr/>
          <p:nvPr/>
        </p:nvSpPr>
        <p:spPr>
          <a:xfrm>
            <a:off x="7885440" y="3601440"/>
            <a:ext cx="1257480" cy="53748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ZoneTexte 37"/>
          <p:cNvSpPr/>
          <p:nvPr/>
        </p:nvSpPr>
        <p:spPr>
          <a:xfrm>
            <a:off x="330840" y="3520440"/>
            <a:ext cx="75402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Étape 2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: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je cherche le nombre de serveurs. (nombre de parts)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ZoneTexte 34"/>
          <p:cNvSpPr/>
          <p:nvPr/>
        </p:nvSpPr>
        <p:spPr>
          <a:xfrm>
            <a:off x="635760" y="2022120"/>
            <a:ext cx="1930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72 : 9 =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ZoneTexte 35"/>
          <p:cNvSpPr/>
          <p:nvPr/>
        </p:nvSpPr>
        <p:spPr>
          <a:xfrm>
            <a:off x="1962720" y="2010600"/>
            <a:ext cx="308916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ZoneTexte 38"/>
          <p:cNvSpPr/>
          <p:nvPr/>
        </p:nvSpPr>
        <p:spPr>
          <a:xfrm>
            <a:off x="442800" y="5466600"/>
            <a:ext cx="54338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faut 9 serveurs.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ZoneTexte 39"/>
          <p:cNvSpPr/>
          <p:nvPr/>
        </p:nvSpPr>
        <p:spPr>
          <a:xfrm>
            <a:off x="569520" y="4919040"/>
            <a:ext cx="1930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  <a:ea typeface="DejaVu Sans"/>
              </a:rPr>
              <a:t>81 : 9 =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ZoneTexte 40"/>
          <p:cNvSpPr/>
          <p:nvPr/>
        </p:nvSpPr>
        <p:spPr>
          <a:xfrm>
            <a:off x="1896480" y="4907520"/>
            <a:ext cx="308916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9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1" dur="indefinite" restart="never" nodeType="tmRoot">
          <p:childTnLst>
            <p:seq>
              <p:cTn id="92" dur="indefinite" nodeType="mainSeq">
                <p:childTnLst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2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78</TotalTime>
  <Application>LibreOffice/7.4.3.2$Windows_X86_64 LibreOffice_project/1048a8393ae2eeec98dff31b5c133c5f1d08b890</Application>
  <AppVersion>15.0000</AppVersion>
  <Words>233</Words>
  <Paragraphs>51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2025-10-25T11:53:27Z</dcterms:modified>
  <cp:revision>95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